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305" r:id="rId3"/>
    <p:sldId id="296" r:id="rId4"/>
    <p:sldId id="258" r:id="rId5"/>
    <p:sldId id="297" r:id="rId6"/>
    <p:sldId id="298" r:id="rId7"/>
    <p:sldId id="295" r:id="rId8"/>
    <p:sldId id="301" r:id="rId9"/>
    <p:sldId id="304" r:id="rId10"/>
    <p:sldId id="306" r:id="rId11"/>
    <p:sldId id="300" r:id="rId12"/>
    <p:sldId id="303" r:id="rId13"/>
    <p:sldId id="261" r:id="rId14"/>
    <p:sldId id="27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ed Hat Display Black" panose="02010A03040201060303"/>
      <p:bold r:id="rId21"/>
      <p:boldItalic r:id="rId22"/>
    </p:embeddedFont>
    <p:embeddedFont>
      <p:font typeface="Red Hat Text" panose="02010503040201060303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845D9-6369-49C8-8727-13F84F9FAB24}">
  <a:tblStyle styleId="{212845D9-6369-49C8-8727-13F84F9FA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F15732-B958-4A86-A11A-B8F5D66055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2.fntdata" /><Relationship Id="rId26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font" Target="fonts/font5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1.fntdata" /><Relationship Id="rId25" Type="http://schemas.openxmlformats.org/officeDocument/2006/relationships/font" Target="fonts/font9.fntdata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8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7.fntdata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6.fntdata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a1df5d0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9a1df5d0a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a1df5d0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9a1df5d0a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9a1df5d0a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99a1df5d0a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7433400" cy="3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2381" y="2381"/>
            <a:ext cx="6642640" cy="5138738"/>
          </a:xfrm>
          <a:custGeom>
            <a:avLst/>
            <a:gdLst/>
            <a:ahLst/>
            <a:cxnLst/>
            <a:rect l="l" t="t" r="r" b="b"/>
            <a:pathLst>
              <a:path w="8856853" h="6851650" extrusionOk="0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2375" y="2375"/>
            <a:ext cx="4762558" cy="4836719"/>
          </a:xfrm>
          <a:custGeom>
            <a:avLst/>
            <a:gdLst/>
            <a:ahLst/>
            <a:cxnLst/>
            <a:rect l="l" t="t" r="r" b="b"/>
            <a:pathLst>
              <a:path w="6328981" h="6427533" extrusionOk="0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2375" y="2375"/>
            <a:ext cx="2872234" cy="2945059"/>
          </a:xfrm>
          <a:custGeom>
            <a:avLst/>
            <a:gdLst/>
            <a:ahLst/>
            <a:cxnLst/>
            <a:rect l="l" t="t" r="r" b="b"/>
            <a:pathLst>
              <a:path w="3804284" h="3900741" extrusionOk="0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theme" Target="../theme/theme1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4;p14"/>
          <p:cNvSpPr txBox="1">
            <a:spLocks/>
          </p:cNvSpPr>
          <p:nvPr/>
        </p:nvSpPr>
        <p:spPr>
          <a:xfrm>
            <a:off x="6715140" y="4857766"/>
            <a:ext cx="2428892" cy="2857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857488" y="642924"/>
            <a:ext cx="5500726" cy="2214578"/>
          </a:xfrm>
        </p:spPr>
        <p:txBody>
          <a:bodyPr/>
          <a:lstStyle/>
          <a:p>
            <a:pPr algn="ctr"/>
            <a:r>
              <a:rPr lang="es-MX" sz="4800" kern="1200" dirty="0">
                <a:solidFill>
                  <a:srgbClr val="FFFFFF"/>
                </a:solidFill>
              </a:rPr>
              <a:t>Misión Programática 2021 </a:t>
            </a:r>
            <a:endParaRPr lang="es-ES" sz="4800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142858"/>
            <a:ext cx="759360" cy="7885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142858"/>
            <a:ext cx="2339019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142976" y="3214692"/>
            <a:ext cx="70009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s-MX" sz="3200" b="1" i="1" dirty="0">
                <a:solidFill>
                  <a:schemeClr val="bg1"/>
                </a:solidFill>
              </a:rPr>
              <a:t>“</a:t>
            </a:r>
            <a:r>
              <a:rPr lang="es-ES" sz="3200" b="1" dirty="0">
                <a:solidFill>
                  <a:schemeClr val="bg1"/>
                </a:solidFill>
              </a:rPr>
              <a:t> Somos testigos del Resucitado</a:t>
            </a:r>
            <a:r>
              <a:rPr lang="es-MX" sz="3200" b="1" i="1" dirty="0">
                <a:solidFill>
                  <a:schemeClr val="bg1"/>
                </a:solidFill>
              </a:rPr>
              <a:t>” </a:t>
            </a:r>
            <a:r>
              <a:rPr lang="es-MX" sz="2000" b="1" i="1" dirty="0">
                <a:solidFill>
                  <a:schemeClr val="bg1"/>
                </a:solidFill>
              </a:rPr>
              <a:t>(cfr. </a:t>
            </a:r>
            <a:r>
              <a:rPr lang="es-MX" sz="2000" b="1" i="1" dirty="0" err="1">
                <a:solidFill>
                  <a:schemeClr val="bg1"/>
                </a:solidFill>
              </a:rPr>
              <a:t>Hch.</a:t>
            </a:r>
            <a:r>
              <a:rPr lang="es-MX" sz="2000" b="1" i="1" dirty="0">
                <a:solidFill>
                  <a:schemeClr val="bg1"/>
                </a:solidFill>
              </a:rPr>
              <a:t> 2,32)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23478"/>
            <a:ext cx="8786874" cy="2214578"/>
          </a:xfrm>
        </p:spPr>
        <p:txBody>
          <a:bodyPr/>
          <a:lstStyle/>
          <a:p>
            <a:r>
              <a:rPr lang="es-MX" sz="1800" dirty="0">
                <a:solidFill>
                  <a:schemeClr val="bg1"/>
                </a:solidFill>
              </a:rPr>
              <a:t>Leer otra vez y ver las actitudes de los apóstoles y reflexionar un momento en silencio y después  designar a otro miembro de la familia y leer la reflexión de San Agustín de </a:t>
            </a:r>
            <a:r>
              <a:rPr lang="es-MX" sz="1800" dirty="0" err="1">
                <a:solidFill>
                  <a:schemeClr val="bg1"/>
                </a:solidFill>
              </a:rPr>
              <a:t>Hipona</a:t>
            </a:r>
            <a:r>
              <a:rPr lang="es-MX" sz="1800" dirty="0">
                <a:solidFill>
                  <a:schemeClr val="bg1"/>
                </a:solidFill>
              </a:rPr>
              <a:t>.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</a:rPr>
              <a:t> 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MX" sz="1800" b="1" dirty="0">
                <a:solidFill>
                  <a:schemeClr val="bg1"/>
                </a:solidFill>
              </a:rPr>
              <a:t>Reflexión Agustín de </a:t>
            </a:r>
            <a:r>
              <a:rPr lang="es-MX" sz="1800" b="1" dirty="0" err="1">
                <a:solidFill>
                  <a:schemeClr val="bg1"/>
                </a:solidFill>
              </a:rPr>
              <a:t>Hipona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MX" sz="1800" b="1" dirty="0">
                <a:solidFill>
                  <a:schemeClr val="bg1"/>
                </a:solidFill>
              </a:rPr>
              <a:t>Sermón: Las llagas de Cristo</a:t>
            </a:r>
            <a:br>
              <a:rPr lang="es-ES" sz="1800" dirty="0">
                <a:solidFill>
                  <a:schemeClr val="bg1"/>
                </a:solidFill>
              </a:rPr>
            </a:br>
            <a:r>
              <a:rPr lang="es-MX" sz="1800" b="1" dirty="0">
                <a:solidFill>
                  <a:schemeClr val="bg1"/>
                </a:solidFill>
              </a:rPr>
              <a:t>«Les enseñó las manos y el costado» (</a:t>
            </a:r>
            <a:r>
              <a:rPr lang="es-MX" sz="1800" b="1" dirty="0" err="1">
                <a:solidFill>
                  <a:schemeClr val="bg1"/>
                </a:solidFill>
              </a:rPr>
              <a:t>Jn</a:t>
            </a:r>
            <a:r>
              <a:rPr lang="es-MX" sz="1800" b="1" dirty="0">
                <a:solidFill>
                  <a:schemeClr val="bg1"/>
                </a:solidFill>
              </a:rPr>
              <a:t> 20,20)</a:t>
            </a:r>
            <a:br>
              <a:rPr lang="es-ES" sz="1800" dirty="0">
                <a:solidFill>
                  <a:schemeClr val="bg1"/>
                </a:solidFill>
              </a:rPr>
            </a:b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44" y="2355726"/>
            <a:ext cx="8858312" cy="2646563"/>
          </a:xfrm>
        </p:spPr>
        <p:txBody>
          <a:bodyPr/>
          <a:lstStyle/>
          <a:p>
            <a:r>
              <a:rPr lang="es-MX" sz="1800" b="1" dirty="0">
                <a:solidFill>
                  <a:schemeClr val="bg1"/>
                </a:solidFill>
              </a:rPr>
              <a:t>Después un momento de silencio y nos preguntamos en familia</a:t>
            </a:r>
            <a:endParaRPr lang="es-ES" sz="1800" b="1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</a:rPr>
              <a:t>-¿Qué nos falta para que como Iglesia domestica seamos anunciadores de la resurrección de Cristo?</a:t>
            </a:r>
            <a:endParaRPr lang="es-ES" sz="1800" b="1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</a:rPr>
              <a:t>-¿Cómo familia a que tememos cuando se nos invita a ser testigos de resurrección?</a:t>
            </a:r>
            <a:endParaRPr lang="es-ES" sz="1800" b="1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</a:rPr>
              <a:t>-¿Cuántas veces he negado a Cristo en mi vida, por miedo, ignorancia, y quedar bien con los demás?</a:t>
            </a:r>
            <a:endParaRPr lang="es-ES" sz="1800" b="1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</a:rPr>
              <a:t>-¿verdaderamente he tenido un encuentro con Cristo vivo que me ha forjado convicciones, o sólo me dejo llevar por lo que dicen los demás?.</a:t>
            </a:r>
            <a:endParaRPr lang="es-ES" sz="1800" b="1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72130" y="-3357604"/>
            <a:ext cx="10087080" cy="6643734"/>
          </a:xfrm>
          <a:prstGeom prst="pie">
            <a:avLst>
              <a:gd name="adj1" fmla="val 0"/>
              <a:gd name="adj2" fmla="val 5366215"/>
            </a:avLst>
          </a:prstGeom>
          <a:noFill/>
          <a:ln>
            <a:noFill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929190" y="-18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Celebración: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ed Hat Text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28794" y="278606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d Hat Text" charset="0"/>
              </a:rPr>
              <a:t>Materiales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800" dirty="0">
                <a:solidFill>
                  <a:schemeClr val="bg1"/>
                </a:solidFill>
              </a:rPr>
              <a:t>-Sagrada Escritura</a:t>
            </a:r>
            <a:endParaRPr lang="es-ES" sz="1800" dirty="0">
              <a:solidFill>
                <a:schemeClr val="bg1"/>
              </a:solidFill>
            </a:endParaRPr>
          </a:p>
          <a:p>
            <a:pPr algn="ctr"/>
            <a:r>
              <a:rPr lang="es-MX" sz="1800" dirty="0">
                <a:solidFill>
                  <a:schemeClr val="bg1"/>
                </a:solidFill>
              </a:rPr>
              <a:t>-Cirio pascual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17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00562" y="714362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d Hat Text" charset="0"/>
                <a:ea typeface="Calibri" pitchFamily="34" charset="0"/>
                <a:cs typeface="Times New Roman" pitchFamily="18" charset="0"/>
              </a:rPr>
              <a:t>Instrucciones: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bg1"/>
                </a:solidFill>
              </a:rPr>
              <a:t>En familia se sentarán en torno a la Sagrada Escritura y el Cirio pascual, leerá el texto de la noche de la resurrección y después oraran en familia pidiendo a Jesús resucitado que los ayude en su caminar como familia para ser testigos de él hoy en el mundo.</a:t>
            </a:r>
            <a:endPara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d Hat Text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2" y="3786196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d Hat Text" charset="0"/>
              </a:rPr>
              <a:t>Desarrollo:</a:t>
            </a:r>
            <a:endPara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800" b="1" dirty="0">
                <a:solidFill>
                  <a:schemeClr val="bg1"/>
                </a:solidFill>
              </a:rPr>
              <a:t>En la hora convenida en familia en torno al Cirio Pascual y la Sagrada Escritura, se lee un miembro de la familia que designe el siguiente texto: </a:t>
            </a:r>
            <a:r>
              <a:rPr lang="es-MX" sz="1800" b="1" dirty="0" err="1">
                <a:solidFill>
                  <a:schemeClr val="bg1"/>
                </a:solidFill>
              </a:rPr>
              <a:t>Jn</a:t>
            </a:r>
            <a:r>
              <a:rPr lang="es-MX" sz="1800" b="1" dirty="0">
                <a:solidFill>
                  <a:schemeClr val="bg1"/>
                </a:solidFill>
              </a:rPr>
              <a:t> 20,19-25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72130" y="-3357604"/>
            <a:ext cx="10087080" cy="6643734"/>
          </a:xfrm>
          <a:prstGeom prst="pie">
            <a:avLst>
              <a:gd name="adj1" fmla="val 0"/>
              <a:gd name="adj2" fmla="val 5366215"/>
            </a:avLst>
          </a:prstGeom>
          <a:noFill/>
          <a:ln>
            <a:noFill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929190" y="149352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ed Hat Text" charset="0"/>
                <a:ea typeface="Calibri" pitchFamily="34" charset="0"/>
                <a:cs typeface="Times New Roman" pitchFamily="18" charset="0"/>
              </a:rPr>
              <a:t>Celebración: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ed Hat Text" charset="0"/>
              <a:cs typeface="Arial" pitchFamily="34" charset="0"/>
            </a:endParaRPr>
          </a:p>
        </p:txBody>
      </p:sp>
      <p:sp>
        <p:nvSpPr>
          <p:cNvPr id="17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0562" y="1071552"/>
            <a:ext cx="45720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 Evangelio según San Juan 20, 19-25</a:t>
            </a:r>
            <a:endParaRPr kumimoji="0" lang="es-E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 atardecer de ese mismo día, el primero de la semana, estando cerradas las puertas del lugar donde se encontraban los discípulos, por temor a los judíos, llegó Jesús y poniéndose en medio de ellos, les dijo: «¡La paz esté con ustedes!». Mientras decía esto, les mostró sus manos y su costado. </a:t>
            </a:r>
            <a:endParaRPr kumimoji="0" lang="es-MX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90" y="3071816"/>
            <a:ext cx="8715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Los discípulos se llenaron de alegría cuando vieron al Señor. Jesús les dijo de nuevo: «¡La paz esté con ustedes! Como el Padre me envió a mí, yo también los envío a ustedes»  Al decirles esto, sopló sobre ellos y añadió «Reciban al Espíritu Santo. Los pecados serán perdonados a los que ustedes se los perdonen, y serán retenidos a los que ustedes se los retengan». Tomás, uno de los Doce, de sobrenombre el Mellizo, no estaba con ellos cuando llegó Jesús. Los otros discípulos le dijeron: «¡Hemos visto al Señor!». El les respondió: «Si no veo la marca de los clavos en sus manos, si no pongo el dedo en el lugar de los clavos y la mano en su costado, no lo creeré».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Palabra del Señor</a:t>
            </a:r>
            <a:endParaRPr lang="es-MX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Video del Papa - Diciembre 2020: Para una vida de oración"/>
          <p:cNvPicPr>
            <a:picLocks noChangeAspect="1" noChangeArrowheads="1"/>
          </p:cNvPicPr>
          <p:nvPr/>
        </p:nvPicPr>
        <p:blipFill>
          <a:blip r:embed="rId3"/>
          <a:srcRect b="20081"/>
          <a:stretch>
            <a:fillRect/>
          </a:stretch>
        </p:blipFill>
        <p:spPr bwMode="auto">
          <a:xfrm>
            <a:off x="-71470" y="0"/>
            <a:ext cx="9216917" cy="5143518"/>
          </a:xfrm>
          <a:prstGeom prst="rect">
            <a:avLst/>
          </a:prstGeom>
          <a:noFill/>
        </p:spPr>
      </p:pic>
      <p:sp>
        <p:nvSpPr>
          <p:cNvPr id="8194" name="AutoShape 2" descr="Miedo o desesperanza? Únase a la Hora Santa en familia y eche fuera todo  temor - El Impul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96" name="AutoShape 4" descr="Miedo o desesperanza? Únase a la Hora Santa en familia y eche fuera todo  temor - El Impul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98" name="AutoShape 6" descr="Miedo o desesperanza? Únase a la Hora Santa en familia y eche fuera todo  temor - El Impul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3814443" y="71420"/>
            <a:ext cx="1585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2800" b="1" dirty="0">
                <a:solidFill>
                  <a:schemeClr val="tx1"/>
                </a:solidFill>
                <a:latin typeface="Red Hat Text" panose="020B0604020202020204" charset="0"/>
                <a:ea typeface="Calibri" pitchFamily="34" charset="0"/>
                <a:cs typeface="Times New Roman" pitchFamily="18" charset="0"/>
              </a:rPr>
              <a:t>Oración</a:t>
            </a:r>
            <a:endParaRPr lang="es-ES" sz="2800" b="1" dirty="0">
              <a:solidFill>
                <a:schemeClr val="tx1"/>
              </a:solidFill>
              <a:latin typeface="Red Hat Text" panose="020B0604020202020204" charset="0"/>
              <a:cs typeface="Arial" pitchFamily="34" charset="0"/>
            </a:endParaRPr>
          </a:p>
        </p:txBody>
      </p:sp>
      <p:sp>
        <p:nvSpPr>
          <p:cNvPr id="12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06" y="610449"/>
            <a:ext cx="435771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Padre Celestial, gracias por el don de nuestra familia.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Ilumina nuestros corazones y mentes para que podamos vivir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más plenamente esta vocación al amor.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 en nuestra vida y nuestro trabajo cotidianos, reflejemos el amor generoso que Tú, Padre, muestras eternamente con Tu Hijo y el Espíritu Santo.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 tu amor sea evidente en la paz que reina en nuestro hogar y en la fe que profesamos y vivimos.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14876" y="539011"/>
            <a:ext cx="4214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 nuestra familia sea siempre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un lugar de generosidad,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comprensión, perdón y alegría.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Concédenos por tu misericordia el valor de dar testimonio de tu eterno designio para la familia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 permite que la Sagrada Familia de Nazaret guíe siempre nuestro camino a la santidad como familia.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 lo pedimos por Jesucristo Nuestro Señor, Tu Hijo,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MX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 contigo vive y reina en la unidad del Espíritu Santo, y es Dios por los siglos de los siglos. Amén.</a:t>
            </a:r>
            <a:endParaRPr lang="es-MX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AutoShape 5" descr="Un Dios-Familia que nos hace familia - Schoenstatt Argen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738324" y="-3643356"/>
            <a:ext cx="9453200" cy="7212244"/>
          </a:xfrm>
          <a:prstGeom prst="pie">
            <a:avLst>
              <a:gd name="adj1" fmla="val 0"/>
              <a:gd name="adj2" fmla="val 5401453"/>
            </a:avLst>
          </a:prstGeom>
          <a:noFill/>
          <a:ln>
            <a:noFill/>
          </a:ln>
        </p:spPr>
      </p:pic>
      <p:sp>
        <p:nvSpPr>
          <p:cNvPr id="301" name="Google Shape;301;p34"/>
          <p:cNvSpPr txBox="1">
            <a:spLocks noGrp="1"/>
          </p:cNvSpPr>
          <p:nvPr>
            <p:ph type="ctrTitle" idx="4294967295"/>
          </p:nvPr>
        </p:nvSpPr>
        <p:spPr>
          <a:xfrm>
            <a:off x="5143504" y="500066"/>
            <a:ext cx="3500462" cy="10715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s-MX" sz="2800" b="1" dirty="0"/>
              <a:t>Compromiso de vida</a:t>
            </a:r>
            <a:endParaRPr sz="2800"/>
          </a:p>
        </p:txBody>
      </p:sp>
      <p:sp>
        <p:nvSpPr>
          <p:cNvPr id="9" name="Google Shape;97;p14"/>
          <p:cNvSpPr txBox="1">
            <a:spLocks/>
          </p:cNvSpPr>
          <p:nvPr/>
        </p:nvSpPr>
        <p:spPr>
          <a:xfrm>
            <a:off x="3714744" y="2357436"/>
            <a:ext cx="5000660" cy="1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En familia, a qué nos comprometemos para ser testigos de Cristo vivo y Resucitado: 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1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00330" y="35004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800" b="1" dirty="0">
                <a:solidFill>
                  <a:schemeClr val="bg1"/>
                </a:solidFill>
              </a:rPr>
              <a:t>Como Papá: 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r>
              <a:rPr lang="es-MX" sz="1800" b="1" dirty="0">
                <a:solidFill>
                  <a:schemeClr val="bg1"/>
                </a:solidFill>
              </a:rPr>
              <a:t>Como Mamá: 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r>
              <a:rPr lang="es-MX" sz="1800" b="1" dirty="0">
                <a:solidFill>
                  <a:schemeClr val="bg1"/>
                </a:solidFill>
              </a:rPr>
              <a:t>Como Hijo (a): </a:t>
            </a:r>
            <a:endParaRPr lang="es-ES" sz="1800" b="1" dirty="0">
              <a:solidFill>
                <a:schemeClr val="bg1"/>
              </a:solidFill>
            </a:endParaRPr>
          </a:p>
          <a:p>
            <a:pPr algn="ctr"/>
            <a:r>
              <a:rPr lang="es-MX" sz="1800" b="1" dirty="0">
                <a:solidFill>
                  <a:schemeClr val="bg1"/>
                </a:solidFill>
              </a:rPr>
              <a:t>Como hermano (a):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ES"/>
          </a:p>
        </p:txBody>
      </p:sp>
      <p:pic>
        <p:nvPicPr>
          <p:cNvPr id="5" name="Google Shape;95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4143437" y="-3857670"/>
            <a:ext cx="8278419" cy="7643866"/>
          </a:xfrm>
          <a:prstGeom prst="pie">
            <a:avLst>
              <a:gd name="adj1" fmla="val 21955"/>
              <a:gd name="adj2" fmla="val 5395662"/>
            </a:avLst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4286248" y="293357"/>
            <a:ext cx="4650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FFFF00"/>
                </a:solidFill>
                <a:latin typeface="Red Hat Text" charset="0"/>
              </a:rPr>
              <a:t>2ª  Catequesis Pascual</a:t>
            </a:r>
            <a:endParaRPr lang="es-ES" sz="3200" b="1" dirty="0">
              <a:solidFill>
                <a:srgbClr val="FFFF00"/>
              </a:solidFill>
              <a:latin typeface="Red Hat Text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86116" y="2571750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“La comunidad, convocada y reunida, testigos del Resucitado”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4134983" y="-3797719"/>
            <a:ext cx="10018097" cy="7523964"/>
          </a:xfrm>
          <a:prstGeom prst="pie">
            <a:avLst>
              <a:gd name="adj1" fmla="val 21955"/>
              <a:gd name="adj2" fmla="val 5395662"/>
            </a:avLst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subTitle" idx="4294967295"/>
          </p:nvPr>
        </p:nvSpPr>
        <p:spPr>
          <a:xfrm>
            <a:off x="-32" y="1009638"/>
            <a:ext cx="4500594" cy="9286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None/>
            </a:pPr>
            <a:r>
              <a:rPr lang="es-MX" sz="1800" b="1" dirty="0">
                <a:solidFill>
                  <a:schemeClr val="bg1"/>
                </a:solidFill>
              </a:rPr>
              <a:t>Leer la historia del anexo</a:t>
            </a:r>
            <a:r>
              <a:rPr lang="es-MX" sz="1800" dirty="0">
                <a:solidFill>
                  <a:schemeClr val="bg1"/>
                </a:solidFill>
              </a:rPr>
              <a:t>.</a:t>
            </a:r>
          </a:p>
          <a:p>
            <a:r>
              <a:rPr lang="es-MX" sz="1800" dirty="0">
                <a:solidFill>
                  <a:schemeClr val="bg1"/>
                </a:solidFill>
              </a:rPr>
              <a:t> Un día normal, comerciantes llegan a abrir sus negocios </a:t>
            </a:r>
          </a:p>
        </p:txBody>
      </p:sp>
      <p:sp>
        <p:nvSpPr>
          <p:cNvPr id="18" name="Google Shape;97;p14"/>
          <p:cNvSpPr txBox="1">
            <a:spLocks/>
          </p:cNvSpPr>
          <p:nvPr/>
        </p:nvSpPr>
        <p:spPr>
          <a:xfrm>
            <a:off x="-32" y="3000378"/>
            <a:ext cx="7072362" cy="214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0" name="Google Shape;96;p14"/>
          <p:cNvSpPr txBox="1">
            <a:spLocks/>
          </p:cNvSpPr>
          <p:nvPr/>
        </p:nvSpPr>
        <p:spPr>
          <a:xfrm>
            <a:off x="-71470" y="142858"/>
            <a:ext cx="4071966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ed Hat Display Black"/>
                <a:ea typeface="Red Hat Display Black"/>
                <a:cs typeface="Red Hat Display Black"/>
                <a:sym typeface="Red Hat Display Black"/>
              </a:rPr>
              <a:t>Experiencia Humana</a:t>
            </a:r>
          </a:p>
        </p:txBody>
      </p:sp>
      <p:sp>
        <p:nvSpPr>
          <p:cNvPr id="12" name="Google Shape;97;p14"/>
          <p:cNvSpPr txBox="1">
            <a:spLocks/>
          </p:cNvSpPr>
          <p:nvPr/>
        </p:nvSpPr>
        <p:spPr>
          <a:xfrm>
            <a:off x="571472" y="3429006"/>
            <a:ext cx="6500826" cy="15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lang="es-ES" sz="1800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Las actitudes de los comerciantes fueron distintas;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lang="es-ES" sz="1800" b="1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Incredulidad,</a:t>
            </a:r>
            <a:r>
              <a:rPr lang="es-ES" sz="1800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 no podían creer lo que pasó.</a:t>
            </a:r>
          </a:p>
          <a:p>
            <a:pPr marL="457200" indent="-381000" algn="just">
              <a:buClr>
                <a:schemeClr val="dk2"/>
              </a:buClr>
              <a:buSzPts val="2400"/>
              <a:buFont typeface="Red Hat Text"/>
              <a:buChar char="⊚"/>
              <a:defRPr/>
            </a:pPr>
            <a:r>
              <a:rPr lang="es-ES" sz="1800" b="1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Desesperación</a:t>
            </a:r>
            <a:r>
              <a:rPr lang="es-ES" sz="1800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 de no recuperar su productos. </a:t>
            </a:r>
          </a:p>
          <a:p>
            <a:pPr marL="457200" indent="-381000" algn="just">
              <a:buClr>
                <a:schemeClr val="dk2"/>
              </a:buClr>
              <a:buSzPts val="2400"/>
              <a:buFont typeface="Red Hat Text"/>
              <a:buChar char="⊚"/>
              <a:defRPr/>
            </a:pPr>
            <a:r>
              <a:rPr lang="es-ES" sz="1800" b="1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Cansados</a:t>
            </a:r>
            <a:r>
              <a:rPr lang="es-ES" sz="1800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 de la  noche anterior por apagar el fuego.</a:t>
            </a:r>
            <a:endParaRPr lang="es-MX" sz="1800" b="1" dirty="0">
              <a:solidFill>
                <a:schemeClr val="bg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indent="-381000" algn="just">
              <a:buClr>
                <a:schemeClr val="dk2"/>
              </a:buClr>
              <a:buSzPts val="2400"/>
              <a:buFont typeface="Red Hat Text"/>
              <a:buChar char="⊚"/>
              <a:defRPr/>
            </a:pPr>
            <a:r>
              <a:rPr lang="es-MX" sz="1800" b="1" dirty="0">
                <a:solidFill>
                  <a:schemeClr val="bg1"/>
                </a:solidFill>
              </a:rPr>
              <a:t>Tristes</a:t>
            </a:r>
            <a:r>
              <a:rPr lang="es-MX" sz="1800" dirty="0">
                <a:solidFill>
                  <a:schemeClr val="bg1"/>
                </a:solidFill>
              </a:rPr>
              <a:t>, por la perdida de su fuente de trabajo.</a:t>
            </a:r>
            <a:r>
              <a:rPr lang="es-MX" sz="1800" b="1" dirty="0">
                <a:solidFill>
                  <a:schemeClr val="bg1"/>
                </a:solidFill>
              </a:rPr>
              <a:t> Enojo</a:t>
            </a:r>
            <a:r>
              <a:rPr lang="es-MX" sz="1800" dirty="0">
                <a:solidFill>
                  <a:schemeClr val="bg1"/>
                </a:solidFill>
              </a:rPr>
              <a:t>, etc.</a:t>
            </a:r>
            <a:r>
              <a:rPr lang="es-MX" sz="1800" b="1" dirty="0">
                <a:solidFill>
                  <a:schemeClr val="bg1"/>
                </a:solidFill>
              </a:rPr>
              <a:t> </a:t>
            </a:r>
            <a:endParaRPr lang="es-ES" sz="1800" dirty="0">
              <a:solidFill>
                <a:schemeClr val="bg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3" name="Google Shape;97;p14"/>
          <p:cNvSpPr txBox="1">
            <a:spLocks/>
          </p:cNvSpPr>
          <p:nvPr/>
        </p:nvSpPr>
        <p:spPr>
          <a:xfrm>
            <a:off x="285720" y="2152646"/>
            <a:ext cx="4786346" cy="127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Se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sorprenden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al ver </a:t>
            </a:r>
            <a:r>
              <a:rPr lang="es-ES" sz="1800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como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un incendio consumió el lugar mientras dormían.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Uno a uno fueron llegando para ver qué se podía rescatar de sus mercancías...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786346" y="-3804380"/>
            <a:ext cx="9572692" cy="7510381"/>
          </a:xfrm>
          <a:prstGeom prst="pie">
            <a:avLst>
              <a:gd name="adj1" fmla="val 21955"/>
              <a:gd name="adj2" fmla="val 5403922"/>
            </a:avLst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ctrTitle" idx="4294967295"/>
          </p:nvPr>
        </p:nvSpPr>
        <p:spPr>
          <a:xfrm>
            <a:off x="4857752" y="71420"/>
            <a:ext cx="4256400" cy="5626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s-MX" sz="2800" dirty="0"/>
              <a:t>Experiencia Humana</a:t>
            </a:r>
            <a:endParaRPr sz="2800"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4294967295"/>
          </p:nvPr>
        </p:nvSpPr>
        <p:spPr>
          <a:xfrm>
            <a:off x="4644008" y="843558"/>
            <a:ext cx="4320480" cy="11255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None/>
            </a:pPr>
            <a:r>
              <a:rPr lang="es-ES" sz="1800" dirty="0">
                <a:solidFill>
                  <a:schemeClr val="bg1"/>
                </a:solidFill>
              </a:rPr>
              <a:t>Sin embargo otros también tuvieron otras actitudes:</a:t>
            </a:r>
          </a:p>
          <a:p>
            <a:pPr algn="just"/>
            <a:r>
              <a:rPr lang="es-ES" sz="1800" b="1" dirty="0">
                <a:solidFill>
                  <a:schemeClr val="bg1"/>
                </a:solidFill>
              </a:rPr>
              <a:t>Confianza,</a:t>
            </a:r>
            <a:r>
              <a:rPr lang="es-ES" sz="1800" dirty="0">
                <a:solidFill>
                  <a:schemeClr val="bg1"/>
                </a:solidFill>
              </a:rPr>
              <a:t> de poder recuperar algo que no consumió el fuego.</a:t>
            </a:r>
          </a:p>
          <a:p>
            <a:pPr algn="just"/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9" name="Google Shape;97;p14"/>
          <p:cNvSpPr txBox="1">
            <a:spLocks/>
          </p:cNvSpPr>
          <p:nvPr/>
        </p:nvSpPr>
        <p:spPr>
          <a:xfrm>
            <a:off x="3214710" y="2928940"/>
            <a:ext cx="5786446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8" name="Google Shape;97;p14"/>
          <p:cNvSpPr txBox="1">
            <a:spLocks/>
          </p:cNvSpPr>
          <p:nvPr/>
        </p:nvSpPr>
        <p:spPr>
          <a:xfrm>
            <a:off x="1907704" y="3497388"/>
            <a:ext cx="7056784" cy="44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Orden,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se organizaron  algunos para cuidar lo poco que se pudo rescatar . </a:t>
            </a:r>
          </a:p>
        </p:txBody>
      </p:sp>
      <p:sp>
        <p:nvSpPr>
          <p:cNvPr id="20482" name="AutoShape 2" descr="Incendio en comercio del centro de Mérida causa pánico entre peatones | La  Verdad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4" name="AutoShape 4" descr="Incendio en comercio del centro de Mérida causa pánico entre peatones | La  Verdad Noti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Google Shape;97;p14"/>
          <p:cNvSpPr txBox="1">
            <a:spLocks/>
          </p:cNvSpPr>
          <p:nvPr/>
        </p:nvSpPr>
        <p:spPr>
          <a:xfrm>
            <a:off x="4191965" y="2067694"/>
            <a:ext cx="4784609" cy="65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algn="just"/>
            <a:r>
              <a:rPr lang="es-MX" sz="1800" b="1" dirty="0">
                <a:solidFill>
                  <a:schemeClr val="bg1"/>
                </a:solidFill>
              </a:rPr>
              <a:t>Solidaridad,</a:t>
            </a:r>
            <a:r>
              <a:rPr lang="es-MX" sz="1800" dirty="0">
                <a:solidFill>
                  <a:schemeClr val="bg1"/>
                </a:solidFill>
              </a:rPr>
              <a:t> hubo manos amigas que ayudaron a sofocar las llamas</a:t>
            </a:r>
          </a:p>
          <a:p>
            <a:pPr marL="76200" indent="0" algn="just">
              <a:buNone/>
            </a:pPr>
            <a:endParaRPr lang="es-MX" sz="1800" b="1" dirty="0">
              <a:solidFill>
                <a:schemeClr val="bg1"/>
              </a:solidFill>
            </a:endParaRPr>
          </a:p>
        </p:txBody>
      </p:sp>
      <p:sp>
        <p:nvSpPr>
          <p:cNvPr id="11" name="Google Shape;97;p14"/>
          <p:cNvSpPr txBox="1">
            <a:spLocks/>
          </p:cNvSpPr>
          <p:nvPr/>
        </p:nvSpPr>
        <p:spPr>
          <a:xfrm>
            <a:off x="3275856" y="2728284"/>
            <a:ext cx="5688632" cy="56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algn="just"/>
            <a:r>
              <a:rPr lang="es-MX" sz="1800" b="1" dirty="0">
                <a:solidFill>
                  <a:schemeClr val="bg1"/>
                </a:solidFill>
              </a:rPr>
              <a:t>Esperanza, </a:t>
            </a:r>
            <a:r>
              <a:rPr lang="es-MX" sz="1800" dirty="0">
                <a:solidFill>
                  <a:schemeClr val="bg1"/>
                </a:solidFill>
              </a:rPr>
              <a:t>de reconstruir lo antes fue un próspero comercio y salir adelante. </a:t>
            </a:r>
            <a:r>
              <a:rPr lang="es-MX" sz="1800" b="1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es-MX" sz="1800" b="1" dirty="0">
              <a:solidFill>
                <a:schemeClr val="bg1"/>
              </a:solidFill>
            </a:endParaRPr>
          </a:p>
        </p:txBody>
      </p:sp>
      <p:sp>
        <p:nvSpPr>
          <p:cNvPr id="12" name="Google Shape;97;p14"/>
          <p:cNvSpPr txBox="1">
            <a:spLocks/>
          </p:cNvSpPr>
          <p:nvPr/>
        </p:nvSpPr>
        <p:spPr>
          <a:xfrm>
            <a:off x="179512" y="4061750"/>
            <a:ext cx="8749636" cy="95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381000" algn="just">
              <a:buClr>
                <a:schemeClr val="dk2"/>
              </a:buClr>
              <a:buSzPts val="2400"/>
              <a:buFont typeface="Red Hat Text"/>
              <a:buChar char="⊚"/>
              <a:defRPr/>
            </a:pPr>
            <a:r>
              <a:rPr lang="es-ES" sz="1800" b="1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Unión , </a:t>
            </a:r>
            <a:r>
              <a:rPr lang="es-ES" sz="1800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esta pequeña comunidad salió adelante gracias a la unidad de todos </a:t>
            </a:r>
            <a:endParaRPr lang="es-ES" sz="1800" b="1" dirty="0">
              <a:solidFill>
                <a:schemeClr val="bg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Agradecidos ,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por no tener pérdidas humanas, y decían que lo material se recupera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786346" y="-3189313"/>
            <a:ext cx="9572692" cy="6280245"/>
          </a:xfrm>
          <a:prstGeom prst="pie">
            <a:avLst>
              <a:gd name="adj1" fmla="val 21955"/>
              <a:gd name="adj2" fmla="val 5403922"/>
            </a:avLst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ctrTitle" idx="4294967295"/>
          </p:nvPr>
        </p:nvSpPr>
        <p:spPr>
          <a:xfrm>
            <a:off x="4857752" y="-18"/>
            <a:ext cx="4256400" cy="77699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s-MX" sz="2800" dirty="0"/>
              <a:t>Experiencia Humana</a:t>
            </a:r>
            <a:endParaRPr sz="2800"/>
          </a:p>
        </p:txBody>
      </p:sp>
      <p:sp>
        <p:nvSpPr>
          <p:cNvPr id="7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0" name="Google Shape;103;p15"/>
          <p:cNvSpPr txBox="1">
            <a:spLocks/>
          </p:cNvSpPr>
          <p:nvPr/>
        </p:nvSpPr>
        <p:spPr>
          <a:xfrm>
            <a:off x="285720" y="3357568"/>
            <a:ext cx="8643998" cy="1571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14"/>
          <p:cNvSpPr txBox="1">
            <a:spLocks/>
          </p:cNvSpPr>
          <p:nvPr/>
        </p:nvSpPr>
        <p:spPr>
          <a:xfrm>
            <a:off x="4500562" y="928676"/>
            <a:ext cx="4286280" cy="228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 charset="0"/>
              <a:ea typeface="Red Hat Text"/>
              <a:cs typeface="Red Hat Text"/>
              <a:sym typeface="Red Hat Text"/>
            </a:endParaRPr>
          </a:p>
          <a:p>
            <a:pPr marL="457200" lvl="0" indent="-381000" algn="just">
              <a:buClr>
                <a:schemeClr val="dk2"/>
              </a:buClr>
              <a:buSzPts val="2400"/>
              <a:buFont typeface="Red Hat Text"/>
              <a:buChar char="⊚"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 charset="0"/>
                <a:ea typeface="Red Hat Text"/>
                <a:cs typeface="Red Hat Text"/>
                <a:sym typeface="Red Hat Text"/>
              </a:rPr>
              <a:t>Surgieron algunos líderes que con entusiasmo, organización</a:t>
            </a:r>
            <a:r>
              <a:rPr kumimoji="0" lang="es-E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 charset="0"/>
                <a:ea typeface="Red Hat Text"/>
                <a:cs typeface="Red Hat Text"/>
                <a:sym typeface="Red Hat Text"/>
              </a:rPr>
              <a:t>  y apoyo de otras instancias, motivaron </a:t>
            </a:r>
            <a:r>
              <a:rPr lang="es-ES" sz="1800" b="1" dirty="0">
                <a:solidFill>
                  <a:schemeClr val="bg1"/>
                </a:solidFill>
                <a:latin typeface="Red Hat Text" charset="0"/>
                <a:ea typeface="Red Hat Text"/>
                <a:cs typeface="Red Hat Text"/>
                <a:sym typeface="Red Hat Text"/>
              </a:rPr>
              <a:t>con , propuestas y </a:t>
            </a:r>
            <a:r>
              <a:rPr kumimoji="0" lang="es-E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 charset="0"/>
                <a:ea typeface="Red Hat Text"/>
                <a:cs typeface="Red Hat Text"/>
                <a:sym typeface="Red Hat Text"/>
              </a:rPr>
              <a:t>planes de </a:t>
            </a:r>
            <a:r>
              <a:rPr lang="es-ES" sz="1800" b="1" dirty="0">
                <a:solidFill>
                  <a:schemeClr val="bg1"/>
                </a:solidFill>
                <a:latin typeface="Red Hat Text" charset="0"/>
                <a:ea typeface="Red Hat Text"/>
                <a:cs typeface="Red Hat Text"/>
                <a:sym typeface="Red Hat Text"/>
              </a:rPr>
              <a:t>trabajo a sus compañeros comerciantes</a:t>
            </a:r>
            <a:r>
              <a:rPr kumimoji="0" lang="es-E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 charset="0"/>
                <a:ea typeface="Red Hat Text"/>
                <a:cs typeface="Red Hat Text"/>
                <a:sym typeface="Red Hat Text"/>
              </a:rPr>
              <a:t> para salir adelante 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 charset="0"/>
              <a:ea typeface="Red Hat Text"/>
              <a:cs typeface="Red Hat Text"/>
              <a:sym typeface="Red Hat Text"/>
            </a:endParaRPr>
          </a:p>
        </p:txBody>
      </p:sp>
      <p:sp>
        <p:nvSpPr>
          <p:cNvPr id="11" name="Google Shape;97;p14"/>
          <p:cNvSpPr txBox="1">
            <a:spLocks/>
          </p:cNvSpPr>
          <p:nvPr/>
        </p:nvSpPr>
        <p:spPr>
          <a:xfrm>
            <a:off x="428596" y="3357568"/>
            <a:ext cx="8358246" cy="16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 charset="0"/>
              <a:ea typeface="Red Hat Text"/>
              <a:cs typeface="Red Hat Text"/>
              <a:sym typeface="Red Hat Text"/>
            </a:endParaRPr>
          </a:p>
          <a:p>
            <a:pPr marL="457200" lvl="0" indent="-381000" algn="just">
              <a:buClr>
                <a:schemeClr val="dk2"/>
              </a:buClr>
              <a:buSzPts val="2400"/>
              <a:buFont typeface="Red Hat Text"/>
              <a:buChar char="⊚"/>
            </a:pPr>
            <a:r>
              <a:rPr lang="es-MX" sz="1800" b="1" dirty="0">
                <a:solidFill>
                  <a:schemeClr val="bg1"/>
                </a:solidFill>
                <a:latin typeface="Red Hat Text" charset="0"/>
              </a:rPr>
              <a:t>Esta comunidad, desde una experiencia tan lamentable, supo estrechar sus lazos de solidaridad y para entender que ninguna persona crece y es fecunda sin el apoyo de su comunidad.”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 charset="0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749086" y="-3264552"/>
            <a:ext cx="7498172" cy="6430723"/>
          </a:xfrm>
          <a:prstGeom prst="pie">
            <a:avLst>
              <a:gd name="adj1" fmla="val 21955"/>
              <a:gd name="adj2" fmla="val 5403922"/>
            </a:avLst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ctrTitle" idx="4294967295"/>
          </p:nvPr>
        </p:nvSpPr>
        <p:spPr>
          <a:xfrm>
            <a:off x="4357686" y="223118"/>
            <a:ext cx="4256400" cy="77699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Iluminación Bíblica</a:t>
            </a:r>
            <a:endParaRPr/>
          </a:p>
        </p:txBody>
      </p:sp>
      <p:sp>
        <p:nvSpPr>
          <p:cNvPr id="8" name="Google Shape;103;p15"/>
          <p:cNvSpPr txBox="1">
            <a:spLocks/>
          </p:cNvSpPr>
          <p:nvPr/>
        </p:nvSpPr>
        <p:spPr>
          <a:xfrm>
            <a:off x="3071802" y="2214560"/>
            <a:ext cx="5929354" cy="22860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214546" y="2071684"/>
            <a:ext cx="68580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1800" b="1" dirty="0">
                <a:solidFill>
                  <a:schemeClr val="bg1"/>
                </a:solidFill>
              </a:rPr>
              <a:t> </a:t>
            </a:r>
            <a:endParaRPr lang="es-ES" sz="1800" dirty="0">
              <a:solidFill>
                <a:schemeClr val="bg1"/>
              </a:solidFill>
            </a:endParaRPr>
          </a:p>
          <a:p>
            <a:pPr algn="just"/>
            <a:r>
              <a:rPr lang="es-MX" sz="1800" i="1" dirty="0">
                <a:solidFill>
                  <a:schemeClr val="bg1"/>
                </a:solidFill>
              </a:rPr>
              <a:t>Todos se reunían asiduamente para escuchar la enseñanza de los Apóstoles y participar en la vida común, en la fracción del pan y en las oraciones. Un santo temor se apoderó de todos ellos, porque los Apóstoles realizaban muchos prodigios y signos. Todos los creyentes se mantenían unidos y ponían lo suyo en común: vendían sus propiedades y sus bienes, y distribuían el dinero entre ellos, según las necesidades de cada uno.  </a:t>
            </a:r>
          </a:p>
          <a:p>
            <a:pPr algn="just"/>
            <a:r>
              <a:rPr lang="es-MX" sz="1800" b="1" dirty="0">
                <a:solidFill>
                  <a:schemeClr val="bg1"/>
                </a:solidFill>
              </a:rPr>
              <a:t>Palabra de Dios</a:t>
            </a:r>
            <a:endParaRPr kumimoji="0" lang="es-ES" sz="1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151965" y="1785932"/>
            <a:ext cx="578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800" b="1" dirty="0">
                <a:solidFill>
                  <a:schemeClr val="bg1"/>
                </a:solidFill>
              </a:rPr>
              <a:t>Del Libro de los Hechos de los Apóstoles (2, 42-45)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3600438" y="-4327115"/>
            <a:ext cx="7201575" cy="8657130"/>
          </a:xfrm>
          <a:prstGeom prst="pie">
            <a:avLst>
              <a:gd name="adj1" fmla="val 0"/>
              <a:gd name="adj2" fmla="val 5401453"/>
            </a:avLst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357686" y="-7126"/>
            <a:ext cx="4429156" cy="6500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MX" sz="2800" b="1" dirty="0"/>
              <a:t>Vivencia Cristiana</a:t>
            </a:r>
            <a:endParaRPr sz="28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3625636" y="857238"/>
            <a:ext cx="5338852" cy="10001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Aft>
                <a:spcPts val="600"/>
              </a:spcAft>
            </a:pPr>
            <a:r>
              <a:rPr lang="es-MX" sz="1800" dirty="0">
                <a:solidFill>
                  <a:schemeClr val="bg1"/>
                </a:solidFill>
              </a:rPr>
              <a:t>Hablar de la comunidad cristiana es hablar del lugar y ambiente donde todos sean acogidos, valorados, visibles y eclesialmente incluidos.</a:t>
            </a:r>
          </a:p>
          <a:p>
            <a:pPr marL="0" indent="0" algn="just">
              <a:spcAft>
                <a:spcPts val="600"/>
              </a:spcAft>
            </a:pPr>
            <a:endParaRPr lang="es-MX" sz="1800" dirty="0">
              <a:solidFill>
                <a:schemeClr val="bg1"/>
              </a:solidFill>
            </a:endParaRPr>
          </a:p>
        </p:txBody>
      </p:sp>
      <p:sp>
        <p:nvSpPr>
          <p:cNvPr id="8" name="Google Shape;161;p21"/>
          <p:cNvSpPr txBox="1">
            <a:spLocks/>
          </p:cNvSpPr>
          <p:nvPr/>
        </p:nvSpPr>
        <p:spPr>
          <a:xfrm>
            <a:off x="3268446" y="1857370"/>
            <a:ext cx="5696042" cy="12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spcAft>
                <a:spcPts val="600"/>
              </a:spcAft>
              <a:buClr>
                <a:schemeClr val="dk2"/>
              </a:buClr>
              <a:buSzPts val="2400"/>
              <a:buFont typeface="Red Hat Text"/>
              <a:buChar char="⊚"/>
              <a:defRPr/>
            </a:pPr>
            <a:r>
              <a:rPr lang="es-MX" sz="1800" dirty="0">
                <a:solidFill>
                  <a:schemeClr val="bg1"/>
                </a:solidFill>
                <a:latin typeface="Red Hat Text" charset="0"/>
              </a:rPr>
              <a:t>Ser Iglesia, significa ser hermano, que contribuye hacer de nuestros lugares espacios de fe, de encuentro, de esperanza, de solidaridad y de paz. Se ha de fomentar esto a través de la familia, nuestra “Iglesia Domestica” 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 charset="0"/>
              <a:ea typeface="Red Hat Text"/>
              <a:cs typeface="Red Hat Text"/>
              <a:sym typeface="Red Hat Text"/>
            </a:endParaRPr>
          </a:p>
        </p:txBody>
      </p:sp>
      <p:sp>
        <p:nvSpPr>
          <p:cNvPr id="9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1" name="Google Shape;161;p21"/>
          <p:cNvSpPr txBox="1">
            <a:spLocks/>
          </p:cNvSpPr>
          <p:nvPr/>
        </p:nvSpPr>
        <p:spPr>
          <a:xfrm>
            <a:off x="2267744" y="3214692"/>
            <a:ext cx="6624736" cy="17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Aft>
                <a:spcPts val="600"/>
              </a:spcAft>
              <a:buClr>
                <a:schemeClr val="dk2"/>
              </a:buClr>
              <a:buSzPts val="2400"/>
              <a:buFont typeface="Red Hat Text"/>
              <a:buChar char="⊚"/>
              <a:defRPr/>
            </a:pPr>
            <a:r>
              <a:rPr lang="es-MX" sz="1800" dirty="0">
                <a:solidFill>
                  <a:schemeClr val="bg1"/>
                </a:solidFill>
                <a:latin typeface="Red Hat Text" charset="0"/>
              </a:rPr>
              <a:t>El Papa Francisco al hablar de Iglesia domestica hace referencia a </a:t>
            </a:r>
            <a:r>
              <a:rPr lang="es-MX" sz="1800" i="1" dirty="0">
                <a:solidFill>
                  <a:schemeClr val="bg1"/>
                </a:solidFill>
                <a:latin typeface="Red Hat Text" charset="0"/>
              </a:rPr>
              <a:t>los discípulos </a:t>
            </a:r>
            <a:r>
              <a:rPr lang="es-MX" sz="1800" i="1" dirty="0" err="1">
                <a:solidFill>
                  <a:schemeClr val="bg1"/>
                </a:solidFill>
                <a:latin typeface="Red Hat Text" charset="0"/>
              </a:rPr>
              <a:t>Áquila</a:t>
            </a:r>
            <a:r>
              <a:rPr lang="es-MX" sz="1800" i="1" dirty="0">
                <a:solidFill>
                  <a:schemeClr val="bg1"/>
                </a:solidFill>
                <a:latin typeface="Red Hat Text" charset="0"/>
              </a:rPr>
              <a:t> y Priscila, que recibieron a San Pablo en Corinto, donde llegó el Apóstol tras su estancia en Atenas. Estos cónyuges “demostraron tener un corazón lleno de la fe de Dios y generoso hacia los demás, capaz de hacer espacio a quien experimenta la condición de forastero (cfr. </a:t>
            </a:r>
            <a:r>
              <a:rPr lang="es-MX" sz="1800" i="1" dirty="0" err="1">
                <a:solidFill>
                  <a:schemeClr val="bg1"/>
                </a:solidFill>
                <a:latin typeface="Red Hat Text" charset="0"/>
              </a:rPr>
              <a:t>Hech</a:t>
            </a:r>
            <a:r>
              <a:rPr lang="es-MX" sz="1800" i="1" dirty="0">
                <a:solidFill>
                  <a:schemeClr val="bg1"/>
                </a:solidFill>
                <a:latin typeface="Red Hat Text" charset="0"/>
              </a:rPr>
              <a:t> 18)</a:t>
            </a:r>
            <a:endParaRPr lang="es-ES" sz="1800" dirty="0">
              <a:solidFill>
                <a:schemeClr val="bg1"/>
              </a:solidFill>
              <a:latin typeface="Red Hat Text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928990" y="-3357604"/>
            <a:ext cx="5867526" cy="6715172"/>
          </a:xfrm>
          <a:prstGeom prst="pie">
            <a:avLst>
              <a:gd name="adj1" fmla="val 21578006"/>
              <a:gd name="adj2" fmla="val 5401453"/>
            </a:avLst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3383204" y="38930"/>
            <a:ext cx="4429156" cy="5778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MX" sz="2800" b="1" dirty="0"/>
              <a:t>Vivencia Cristiana</a:t>
            </a:r>
            <a:endParaRPr sz="2800"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2964836" y="771550"/>
            <a:ext cx="5927644" cy="15716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spcAft>
                <a:spcPts val="600"/>
              </a:spcAft>
            </a:pPr>
            <a:r>
              <a:rPr lang="es-MX" sz="1800" b="1" dirty="0">
                <a:solidFill>
                  <a:schemeClr val="bg1"/>
                </a:solidFill>
              </a:rPr>
              <a:t> “Esta sensibilidad les lleva a salir de sí mismos</a:t>
            </a:r>
          </a:p>
          <a:p>
            <a:pPr marL="0" indent="0" algn="just">
              <a:spcAft>
                <a:spcPts val="600"/>
              </a:spcAft>
            </a:pPr>
            <a:r>
              <a:rPr lang="es-MX" sz="1800" b="1" dirty="0">
                <a:solidFill>
                  <a:schemeClr val="bg1"/>
                </a:solidFill>
              </a:rPr>
              <a:t> Se practica el arte cristiano de la hospitalidad, abren las puertas para acoger al apóstol Pablo,</a:t>
            </a:r>
          </a:p>
          <a:p>
            <a:pPr marL="0" indent="0" algn="just">
              <a:spcAft>
                <a:spcPts val="600"/>
              </a:spcAft>
            </a:pPr>
            <a:r>
              <a:rPr lang="es-MX" sz="1800" b="1" dirty="0">
                <a:solidFill>
                  <a:schemeClr val="bg1"/>
                </a:solidFill>
              </a:rPr>
              <a:t>Acogen el anuncio que lleva consigo: el Evangelio de Cristo”.</a:t>
            </a:r>
            <a:endParaRPr lang="es-ES" sz="1800" b="1" dirty="0">
              <a:solidFill>
                <a:schemeClr val="bg1"/>
              </a:solidFill>
            </a:endParaRPr>
          </a:p>
          <a:p>
            <a:pPr marL="0" indent="0" algn="just">
              <a:spcAft>
                <a:spcPts val="600"/>
              </a:spcAft>
            </a:pPr>
            <a:endParaRPr lang="es-MX" sz="1800" b="1" dirty="0">
              <a:solidFill>
                <a:schemeClr val="bg1"/>
              </a:solidFill>
            </a:endParaRPr>
          </a:p>
        </p:txBody>
      </p:sp>
      <p:sp>
        <p:nvSpPr>
          <p:cNvPr id="6" name="Google Shape;161;p21"/>
          <p:cNvSpPr txBox="1">
            <a:spLocks/>
          </p:cNvSpPr>
          <p:nvPr/>
        </p:nvSpPr>
        <p:spPr>
          <a:xfrm>
            <a:off x="2015052" y="2427734"/>
            <a:ext cx="6877428" cy="909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Aft>
                <a:spcPts val="600"/>
              </a:spcAft>
              <a:buClr>
                <a:schemeClr val="dk2"/>
              </a:buClr>
              <a:buSzPts val="2400"/>
              <a:buFont typeface="Red Hat Text"/>
              <a:buChar char="⊚"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s-MX" sz="1800" b="1" i="1" dirty="0">
                <a:solidFill>
                  <a:schemeClr val="bg1"/>
                </a:solidFill>
                <a:latin typeface="Red Hat Text" charset="0"/>
              </a:rPr>
              <a:t>El Papa Francisco destacó cómo “la casa de Aquila y Priscila en Corintio abre las puertas no sólo al Apóstol, sino también a los hermanos y hermanas en Cristo. </a:t>
            </a:r>
          </a:p>
          <a:p>
            <a:pPr lvl="0" algn="just">
              <a:spcAft>
                <a:spcPts val="600"/>
              </a:spcAft>
              <a:buClr>
                <a:schemeClr val="dk2"/>
              </a:buClr>
              <a:buSzPts val="2400"/>
              <a:buFont typeface="Red Hat Text"/>
              <a:buChar char="⊚"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" name="Google Shape;94;p14"/>
          <p:cNvSpPr txBox="1">
            <a:spLocks/>
          </p:cNvSpPr>
          <p:nvPr/>
        </p:nvSpPr>
        <p:spPr>
          <a:xfrm>
            <a:off x="6929454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2290" name="AutoShape 2" descr="Sabes quienes eran Aquila y Priscila? - Benedicto XVI los presenta -  Primeros Crist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2" name="AutoShape 4" descr="Sabes quienes eran Aquila y Priscila? - Benedicto XVI los presenta -  Primeros Crist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4" name="AutoShape 6" descr="Sabes quienes eran Aquila y Priscila? - Benedicto XVI los presenta -  Primeros Crist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296" name="AutoShape 8" descr="Sabes quienes eran Aquila y Priscila? - Benedicto XVI los presenta -  Primeros Crist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Google Shape;161;p21"/>
          <p:cNvSpPr txBox="1">
            <a:spLocks/>
          </p:cNvSpPr>
          <p:nvPr/>
        </p:nvSpPr>
        <p:spPr>
          <a:xfrm>
            <a:off x="219030" y="3363838"/>
            <a:ext cx="8710117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Aft>
                <a:spcPts val="600"/>
              </a:spcAft>
              <a:buClr>
                <a:schemeClr val="dk2"/>
              </a:buClr>
              <a:buSzPts val="2400"/>
              <a:buFont typeface="Red Hat Text"/>
              <a:buChar char="⊚"/>
            </a:pPr>
            <a:r>
              <a:rPr lang="es-MX" sz="1800" b="1" i="1" dirty="0">
                <a:solidFill>
                  <a:schemeClr val="bg1"/>
                </a:solidFill>
                <a:latin typeface="Red Hat Text" charset="0"/>
              </a:rPr>
              <a:t>Pablo, habla de la comunidad que se reúne en su casa, la cual se convierte en una ‘</a:t>
            </a:r>
            <a:r>
              <a:rPr lang="es-MX" sz="1800" b="1" i="1" dirty="0" err="1">
                <a:solidFill>
                  <a:schemeClr val="bg1"/>
                </a:solidFill>
                <a:latin typeface="Red Hat Text" charset="0"/>
              </a:rPr>
              <a:t>domus</a:t>
            </a:r>
            <a:r>
              <a:rPr lang="es-MX" sz="1800" b="1" i="1" dirty="0">
                <a:solidFill>
                  <a:schemeClr val="bg1"/>
                </a:solidFill>
                <a:latin typeface="Red Hat Text" charset="0"/>
              </a:rPr>
              <a:t> </a:t>
            </a:r>
            <a:r>
              <a:rPr lang="es-MX" sz="1800" b="1" i="1" dirty="0" err="1">
                <a:solidFill>
                  <a:schemeClr val="bg1"/>
                </a:solidFill>
                <a:latin typeface="Red Hat Text" charset="0"/>
              </a:rPr>
              <a:t>ecclesiae</a:t>
            </a:r>
            <a:r>
              <a:rPr lang="es-MX" sz="1800" b="1" i="1" dirty="0">
                <a:solidFill>
                  <a:schemeClr val="bg1"/>
                </a:solidFill>
                <a:latin typeface="Red Hat Text" charset="0"/>
              </a:rPr>
              <a:t>’, un lugar de escucha de la Palabra de Dios y de celebración de la Eucaristía”. </a:t>
            </a:r>
          </a:p>
          <a:p>
            <a:pPr algn="just">
              <a:spcAft>
                <a:spcPts val="600"/>
              </a:spcAft>
              <a:buClr>
                <a:schemeClr val="dk2"/>
              </a:buClr>
              <a:buSzPts val="2400"/>
              <a:buFont typeface="Red Hat Text"/>
              <a:buChar char="⊚"/>
            </a:pPr>
            <a:r>
              <a:rPr lang="es-MX" sz="1800" b="1" i="1" dirty="0" err="1">
                <a:solidFill>
                  <a:schemeClr val="bg1"/>
                </a:solidFill>
                <a:latin typeface="Red Hat Text" charset="0"/>
              </a:rPr>
              <a:t>Áquila</a:t>
            </a:r>
            <a:r>
              <a:rPr lang="es-MX" sz="1800" b="1" i="1" dirty="0">
                <a:solidFill>
                  <a:schemeClr val="bg1"/>
                </a:solidFill>
                <a:latin typeface="Red Hat Text" charset="0"/>
              </a:rPr>
              <a:t> y Priscila son discípulos y colaboradores de Pablo dan testimonio “como modelos de una vida conyugal responsablemente comprometida con el servicio a toda la comunidad cristiana </a:t>
            </a:r>
            <a:endParaRPr lang="es-ES" sz="1800" b="1" dirty="0">
              <a:solidFill>
                <a:schemeClr val="bg1"/>
              </a:solidFill>
              <a:latin typeface="Red Hat Text" charset="0"/>
            </a:endParaRPr>
          </a:p>
          <a:p>
            <a:pPr lvl="0" algn="just">
              <a:spcAft>
                <a:spcPts val="600"/>
              </a:spcAft>
              <a:buClr>
                <a:schemeClr val="dk2"/>
              </a:buClr>
              <a:buSzPts val="2400"/>
              <a:buFont typeface="Red Hat Text"/>
              <a:buChar char="⊚"/>
            </a:pP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6182" y="785800"/>
            <a:ext cx="5143504" cy="1196206"/>
          </a:xfrm>
        </p:spPr>
        <p:txBody>
          <a:bodyPr/>
          <a:lstStyle/>
          <a:p>
            <a:pPr lvl="0" algn="just"/>
            <a:r>
              <a:rPr lang="es-MX" sz="1800" b="1" dirty="0">
                <a:solidFill>
                  <a:schemeClr val="bg1"/>
                </a:solidFill>
              </a:rPr>
              <a:t>La Iglesia domestica está llamada  a ser fermento la comunidad cristiana:</a:t>
            </a:r>
          </a:p>
          <a:p>
            <a:pPr algn="just"/>
            <a:r>
              <a:rPr lang="es-MX" sz="1800" b="1" dirty="0">
                <a:solidFill>
                  <a:schemeClr val="bg1"/>
                </a:solidFill>
              </a:rPr>
              <a:t>Tener una experiencia viva con el Señor Jesús (cf. DA 243-245)</a:t>
            </a:r>
          </a:p>
          <a:p>
            <a:pPr algn="just"/>
            <a:endParaRPr lang="es-ES" sz="1800" b="1" dirty="0">
              <a:solidFill>
                <a:schemeClr val="bg1"/>
              </a:solidFill>
            </a:endParaRPr>
          </a:p>
        </p:txBody>
      </p:sp>
      <p:pic>
        <p:nvPicPr>
          <p:cNvPr id="7" name="Google Shape;300;p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3915114" y="-3357604"/>
            <a:ext cx="7773048" cy="6643734"/>
          </a:xfrm>
          <a:prstGeom prst="pie">
            <a:avLst>
              <a:gd name="adj1" fmla="val 0"/>
              <a:gd name="adj2" fmla="val 5366215"/>
            </a:avLst>
          </a:prstGeom>
          <a:noFill/>
          <a:ln>
            <a:noFill/>
          </a:ln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-32" y="3435846"/>
            <a:ext cx="8929718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Ser solidario, fraterno, justo, etc. son signos vivos de que nos hemos encontrado con el Señor Jesús y damos testimonio de eso con nuestra vida (cf. </a:t>
            </a:r>
            <a:r>
              <a:rPr kumimoji="0" lang="es-MX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Hech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9, 36-42), 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Tiene el deber y la obligación de ser testigos de Cristo (cf. 1 </a:t>
            </a:r>
            <a:r>
              <a:rPr kumimoji="0" lang="es-MX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Cor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9,16). En el mundo</a:t>
            </a:r>
            <a:r>
              <a:rPr lang="es-ES" sz="1800" b="1" dirty="0">
                <a:solidFill>
                  <a:schemeClr val="bg1"/>
                </a:solidFill>
                <a:latin typeface="Red Hat Text"/>
                <a:ea typeface="Red Hat Text"/>
                <a:cs typeface="Red Hat Text"/>
                <a:sym typeface="Red Hat Text"/>
              </a:rPr>
              <a:t>.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" name="Google Shape;160;p21"/>
          <p:cNvSpPr txBox="1">
            <a:spLocks noGrp="1"/>
          </p:cNvSpPr>
          <p:nvPr>
            <p:ph type="title"/>
          </p:nvPr>
        </p:nvSpPr>
        <p:spPr>
          <a:xfrm>
            <a:off x="4357686" y="71420"/>
            <a:ext cx="4429156" cy="5715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MX" sz="2800" b="1" dirty="0"/>
              <a:t>Vivencia Cristiana</a:t>
            </a:r>
            <a:endParaRPr sz="2800"/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1979712" y="2787774"/>
            <a:ext cx="6949974" cy="6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Por tanto</a:t>
            </a:r>
            <a:r>
              <a:rPr kumimoji="0" lang="es-MX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la comunidad cristiana esta llamada a s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er</a:t>
            </a:r>
            <a:r>
              <a:rPr kumimoji="0" lang="es-MX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ed Hat Text"/>
                <a:ea typeface="Red Hat Text"/>
                <a:cs typeface="Red Hat Text"/>
                <a:sym typeface="Red Hat Text"/>
              </a:rPr>
              <a:t> una Iglesia en salida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1" name="Google Shape;94;p14"/>
          <p:cNvSpPr txBox="1">
            <a:spLocks/>
          </p:cNvSpPr>
          <p:nvPr/>
        </p:nvSpPr>
        <p:spPr>
          <a:xfrm>
            <a:off x="6858016" y="4857766"/>
            <a:ext cx="2214578" cy="2857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“Dimensión de Misiones” </a:t>
            </a: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2643174" y="2067694"/>
            <a:ext cx="6286512" cy="5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algn="just"/>
            <a:r>
              <a:rPr lang="es-MX" sz="1800" b="1" dirty="0">
                <a:solidFill>
                  <a:schemeClr val="bg1"/>
                </a:solidFill>
              </a:rPr>
              <a:t>Ayudar a formar, especialmente a los pequeños, en el sentido misionero.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rgilia template">
  <a:themeElements>
    <a:clrScheme name="Personalizado 3">
      <a:dk1>
        <a:srgbClr val="FFFFFF"/>
      </a:dk1>
      <a:lt1>
        <a:srgbClr val="01050E"/>
      </a:lt1>
      <a:dk2>
        <a:srgbClr val="DDE0EB"/>
      </a:dk2>
      <a:lt2>
        <a:srgbClr val="777FA0"/>
      </a:lt2>
      <a:accent1>
        <a:srgbClr val="27FC04"/>
      </a:accent1>
      <a:accent2>
        <a:srgbClr val="27FC04"/>
      </a:accent2>
      <a:accent3>
        <a:srgbClr val="4DE034"/>
      </a:accent3>
      <a:accent4>
        <a:srgbClr val="38CB1F"/>
      </a:accent4>
      <a:accent5>
        <a:srgbClr val="169E3A"/>
      </a:accent5>
      <a:accent6>
        <a:srgbClr val="1C861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1403</Words>
  <Application>Microsoft Office PowerPoint</Application>
  <PresentationFormat>Presentación en pantalla (16:9)</PresentationFormat>
  <Paragraphs>105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Virgilia template</vt:lpstr>
      <vt:lpstr>Misión Programática 2021 </vt:lpstr>
      <vt:lpstr>Presentación de PowerPoint</vt:lpstr>
      <vt:lpstr>Presentación de PowerPoint</vt:lpstr>
      <vt:lpstr>Experiencia Humana</vt:lpstr>
      <vt:lpstr>Experiencia Humana</vt:lpstr>
      <vt:lpstr>Iluminación Bíblica</vt:lpstr>
      <vt:lpstr>Vivencia Cristiana</vt:lpstr>
      <vt:lpstr>Vivencia Cristiana</vt:lpstr>
      <vt:lpstr>Vivencia Cristiana</vt:lpstr>
      <vt:lpstr>Leer otra vez y ver las actitudes de los apóstoles y reflexionar un momento en silencio y después  designar a otro miembro de la familia y leer la reflexión de San Agustín de Hipona.   Reflexión Agustín de Hipona Sermón: Las llagas de Cristo «Les enseñó las manos y el costado» (Jn 20,20) </vt:lpstr>
      <vt:lpstr>Presentación de PowerPoint</vt:lpstr>
      <vt:lpstr>Presentación de PowerPoint</vt:lpstr>
      <vt:lpstr>Presentación de PowerPoint</vt:lpstr>
      <vt:lpstr>Compromiso de vida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toshiba</dc:creator>
  <cp:lastModifiedBy>Usuario desconocido</cp:lastModifiedBy>
  <cp:revision>74</cp:revision>
  <dcterms:modified xsi:type="dcterms:W3CDTF">2021-04-16T17:04:11Z</dcterms:modified>
</cp:coreProperties>
</file>